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Helvetica Neue" panose="020B0604020202020204" charset="0"/>
      <p:regular r:id="rId14"/>
      <p:bold r:id="rId15"/>
      <p:italic r:id="rId16"/>
      <p:boldItalic r:id="rId17"/>
    </p:embeddedFont>
    <p:embeddedFont>
      <p:font typeface="Helvetica Neue Light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h2gV7qhYHhqIbG7xHsFedTikJ+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85dc8e3e02_0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7" name="Google Shape;177;g385dc8e3e0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85dc8e3e02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5" name="Google Shape;185;g385dc8e3e0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8af214e9df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g38af214e9d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8be7a36ec2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5" name="Google Shape;105;g38be7a36e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85dc8e3e02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7" name="Google Shape;117;g385dc8e3e0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85dc8e3e02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g385dc8e3e0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85dc8e3e0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4" name="Google Shape;134;g385dc8e3e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85f163e5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85f163e5a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385f163e5a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85dc8e3e02_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8" name="Google Shape;158;g385dc8e3e0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85dc8e3e02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9" name="Google Shape;169;g385dc8e3e02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rgbClr val="801B19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844150" y="3874808"/>
            <a:ext cx="10515600" cy="835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"/>
              <a:buNone/>
              <a:defRPr sz="3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" name="Google Shape;20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42932" y="1479396"/>
            <a:ext cx="4106136" cy="1347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76" name="Google Shape;76;p14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82" name="Google Shape;82;p15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Helvetica Neue"/>
              <a:buNone/>
              <a:defRPr sz="5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 b="0" i="0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 Light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25" name="Google Shape;25;p6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" name="Google Shape;26;p6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594303" y="26670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582427" y="176895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31" name="Google Shape;31;p7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2" name="Google Shape;32;p7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247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pos="121">
          <p15:clr>
            <a:srgbClr val="FBAE40"/>
          </p15:clr>
        </p15:guide>
        <p15:guide id="7" pos="370">
          <p15:clr>
            <a:srgbClr val="FBAE40"/>
          </p15:clr>
        </p15:guide>
        <p15:guide id="8" orient="horz" pos="1117">
          <p15:clr>
            <a:srgbClr val="FBAE40"/>
          </p15:clr>
        </p15:guide>
        <p15:guide id="9" pos="6992">
          <p15:clr>
            <a:srgbClr val="FBAE40"/>
          </p15:clr>
        </p15:guide>
        <p15:guide id="10" orient="horz" pos="3861">
          <p15:clr>
            <a:srgbClr val="FBAE40"/>
          </p15:clr>
        </p15:guide>
        <p15:guide id="11" pos="7559">
          <p15:clr>
            <a:srgbClr val="FBAE40"/>
          </p15:clr>
        </p15:guide>
        <p15:guide id="12" orient="horz" pos="3952">
          <p15:clr>
            <a:srgbClr val="FBAE40"/>
          </p15:clr>
        </p15:guide>
        <p15:guide id="13" orient="horz" pos="4201">
          <p15:clr>
            <a:srgbClr val="FBAE40"/>
          </p15:clr>
        </p15:guide>
        <p15:guide id="14" orient="horz" pos="411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38" name="Google Shape;38;p8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8" name="Google Shape;48;p9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52" name="Google Shape;52;p10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3" name="Google Shape;53;p10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56" name="Google Shape;56;p11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7" name="Google Shape;57;p11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 Light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63" name="Google Shape;63;p12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" name="Google Shape;64;p12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70" name="Google Shape;70;p13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1" name="Google Shape;71;p13"/>
          <p:cNvPicPr preferRelativeResize="0"/>
          <p:nvPr/>
        </p:nvPicPr>
        <p:blipFill rotWithShape="1">
          <a:blip r:embed="rId2">
            <a:alphaModFix/>
          </a:blip>
          <a:srcRect l="29654" t="38312" r="29479" b="38397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sz="2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2" name="Google Shape;12;p4"/>
          <p:cNvGrpSpPr/>
          <p:nvPr/>
        </p:nvGrpSpPr>
        <p:grpSpPr>
          <a:xfrm>
            <a:off x="0" y="6756400"/>
            <a:ext cx="12192000" cy="105496"/>
            <a:chOff x="0" y="6756400"/>
            <a:chExt cx="12192000" cy="105496"/>
          </a:xfrm>
        </p:grpSpPr>
        <p:pic>
          <p:nvPicPr>
            <p:cNvPr id="13" name="Google Shape;13;p4"/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>
              <a:off x="1524000" y="6756400"/>
              <a:ext cx="914400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4"/>
            <p:cNvPicPr preferRelativeResize="0"/>
            <p:nvPr/>
          </p:nvPicPr>
          <p:blipFill rotWithShape="1">
            <a:blip r:embed="rId13">
              <a:alphaModFix/>
            </a:blip>
            <a:srcRect r="71580" b="15585"/>
            <a:stretch/>
          </p:blipFill>
          <p:spPr>
            <a:xfrm>
              <a:off x="0" y="6756400"/>
              <a:ext cx="2598717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4"/>
            <p:cNvPicPr preferRelativeResize="0"/>
            <p:nvPr/>
          </p:nvPicPr>
          <p:blipFill rotWithShape="1">
            <a:blip r:embed="rId13">
              <a:alphaModFix/>
            </a:blip>
            <a:srcRect r="71580" b="15585"/>
            <a:stretch/>
          </p:blipFill>
          <p:spPr>
            <a:xfrm>
              <a:off x="9593283" y="6756400"/>
              <a:ext cx="2598717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‹#›</a:t>
            </a:fld>
            <a:endParaRPr b="0"/>
          </a:p>
        </p:txBody>
      </p:sp>
      <p:sp>
        <p:nvSpPr>
          <p:cNvPr id="17" name="Google Shape;17;p4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24389722/figure/fig3/AS:11431281391286952@1745321870314/Regular-3D-voxel-grid-unoccupied.tif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itm-conferences.org/articles/itmconf/pdf/2024/07/itmconf_icacs2024_01010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www.sltl.com/what-is-diamond-processing/?srsltid=AfmBOorHbz9801OMMlAYemqO4Mb-vViZGohuBv6PwcDWCEYIt_GIQ8p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free3d.com/3d-model/diamond-3d-2855.htm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ndustrybuying.com/3d-printers-insize-IND.3DP.632953547" TargetMode="External"/><Relationship Id="rId3" Type="http://schemas.openxmlformats.org/officeDocument/2006/relationships/image" Target="../media/image7.jpg"/><Relationship Id="rId7" Type="http://schemas.openxmlformats.org/officeDocument/2006/relationships/hyperlink" Target="https://www.tanotis.com/products/afinia-einscan-sp-v2-3d-scanner-with-turntable?srsltid=AfmBOorEgV0iKuS6XC0BaTnXuSLetztvha3OFbSigEQrjNZjTNgCuAWbgD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desertcart.in/products/490281036-shining-3d-einstar-handheld-3d-scanner-with-detail-oriented-enhancement" TargetMode="Externa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title"/>
          </p:nvPr>
        </p:nvSpPr>
        <p:spPr>
          <a:xfrm>
            <a:off x="841175" y="3284533"/>
            <a:ext cx="10515600" cy="8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300"/>
              <a:t>Multi-View 2D Image-Based 3D</a:t>
            </a:r>
            <a:endParaRPr sz="43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300"/>
              <a:t>Modeling of Objects</a:t>
            </a:r>
            <a:endParaRPr sz="4300"/>
          </a:p>
        </p:txBody>
      </p:sp>
      <p:sp>
        <p:nvSpPr>
          <p:cNvPr id="89" name="Google Shape;89;p1"/>
          <p:cNvSpPr txBox="1">
            <a:spLocks noGrp="1"/>
          </p:cNvSpPr>
          <p:nvPr>
            <p:ph type="body" idx="4294967295"/>
          </p:nvPr>
        </p:nvSpPr>
        <p:spPr>
          <a:xfrm>
            <a:off x="835225" y="466231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r>
              <a:rPr lang="en-US" b="1">
                <a:solidFill>
                  <a:schemeClr val="lt1"/>
                </a:solidFill>
              </a:rPr>
              <a:t>GROUP 11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841175" y="5192725"/>
            <a:ext cx="43818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Jugal Vaghmashi [AU2340017]</a:t>
            </a:r>
            <a:endParaRPr sz="15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Rena Malhotra [AU2340018]</a:t>
            </a:r>
            <a:endParaRPr sz="15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Siya Dhaduk [AU2340022]</a:t>
            </a:r>
            <a:endParaRPr sz="15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Jayvat Shah [AU2340027]</a:t>
            </a:r>
            <a:endParaRPr sz="15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85dc8e3e02_0_35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Next Set of Work</a:t>
            </a:r>
            <a:endParaRPr/>
          </a:p>
        </p:txBody>
      </p:sp>
      <p:sp>
        <p:nvSpPr>
          <p:cNvPr id="180" name="Google Shape;180;g385dc8e3e02_0_35"/>
          <p:cNvSpPr txBox="1">
            <a:spLocks noGrp="1"/>
          </p:cNvSpPr>
          <p:nvPr>
            <p:ph type="body" idx="1"/>
          </p:nvPr>
        </p:nvSpPr>
        <p:spPr>
          <a:xfrm>
            <a:off x="594300" y="1326300"/>
            <a:ext cx="10942500" cy="55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 Light"/>
              <a:buChar char="•"/>
            </a:pP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Visual Hull :</a:t>
            </a:r>
            <a:r>
              <a:rPr lang="en-US" sz="2200"/>
              <a:t> Implementing the 3D reconstruction algorithm by carving a voxel grid using the generated silhouettes.</a:t>
            </a:r>
            <a:endParaRPr sz="2200"/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Sphere Carving </a:t>
            </a:r>
            <a:r>
              <a:rPr lang="en-US" sz="2200"/>
              <a:t>: Validating the concept of visual hull through a simulation.</a:t>
            </a:r>
            <a:endParaRPr sz="2200"/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Resolution Testing:</a:t>
            </a:r>
            <a:r>
              <a:rPr lang="en-US" sz="2200"/>
              <a:t> Using different grid densities to analyze the output.</a:t>
            </a:r>
            <a:endParaRPr sz="2200"/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Autonomous Threshold: </a:t>
            </a:r>
            <a:r>
              <a:rPr lang="en-US" sz="2200"/>
              <a:t>Replacing the manual thresholding in the binarization step with an automated algorithm.</a:t>
            </a: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228600" lvl="0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Interactive Web UI Dashboard: </a:t>
            </a:r>
            <a:r>
              <a:rPr lang="en-US" sz="2200"/>
              <a:t>Developing a web-interface for uploading images of the diamond and the final 3-D images generated.</a:t>
            </a:r>
            <a:endParaRPr sz="2200"/>
          </a:p>
          <a:p>
            <a:pPr marL="914400" lvl="0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200"/>
          </a:p>
          <a:p>
            <a:pPr marL="228600" lvl="0" indent="-762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  <a:p>
            <a:pPr marL="228600" lvl="0" indent="-762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</p:txBody>
      </p:sp>
      <p:sp>
        <p:nvSpPr>
          <p:cNvPr id="181" name="Google Shape;181;g385dc8e3e02_0_35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82" name="Google Shape;182;g385dc8e3e02_0_35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5dc8e3e02_0_42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188" name="Google Shape;188;g385dc8e3e02_0_42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[1] Regular 3D voxel grid—unoccupied. </a:t>
            </a:r>
            <a:r>
              <a:rPr lang="en-US" sz="1900" u="sng">
                <a:solidFill>
                  <a:schemeClr val="hlink"/>
                </a:solidFill>
                <a:hlinkClick r:id="rId3"/>
              </a:rPr>
              <a:t>https://www.researchgate.net/publication/324389722/figure/fig3/AS:11431281391286952@1745321870314/Regular-3D-voxel-grid-unoccupied.tif</a:t>
            </a:r>
            <a:endParaRPr sz="19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[2] 2D to 3D image conversion algorithms. (n.d.-a). </a:t>
            </a:r>
            <a:r>
              <a:rPr lang="en-US" sz="1900" u="sng">
                <a:solidFill>
                  <a:schemeClr val="hlink"/>
                </a:solidFill>
                <a:hlinkClick r:id="rId4"/>
              </a:rPr>
              <a:t>https://www.itm-conferences.org/articles/itmconf/pdf/2024/07/itmconf_icacs2024_01010.pdf</a:t>
            </a:r>
            <a:endParaRPr sz="19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 </a:t>
            </a:r>
            <a:endParaRPr sz="19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91440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9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19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1900"/>
          </a:p>
        </p:txBody>
      </p:sp>
      <p:sp>
        <p:nvSpPr>
          <p:cNvPr id="189" name="Google Shape;189;g385dc8e3e02_0_42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90" name="Google Shape;190;g385dc8e3e02_0_42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8af214e9df_0_23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6" name="Google Shape;96;g38af214e9df_0_23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Realistic 3D model generation from 2D images</a:t>
            </a:r>
            <a:br>
              <a:rPr lang="en-US"/>
            </a:br>
            <a:endParaRPr/>
          </a:p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Motivation: Diamonds’ precision geometry requires accurate 3D visualization</a:t>
            </a:r>
            <a:br>
              <a:rPr lang="en-US"/>
            </a:br>
            <a:endParaRPr/>
          </a:p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Aim: To reconstruct a 3D diamond stone model using multiple 2D silhouette projections</a:t>
            </a:r>
            <a:br>
              <a:rPr lang="en-US"/>
            </a:br>
            <a:endParaRPr/>
          </a:p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Applications: 3D modeling, virtual visualization, Reconciling for laser cutting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 Light"/>
              <a:buNone/>
            </a:pP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 Light"/>
              <a:buNone/>
            </a:pPr>
            <a:endParaRPr/>
          </a:p>
        </p:txBody>
      </p:sp>
      <p:sp>
        <p:nvSpPr>
          <p:cNvPr id="97" name="Google Shape;97;g38af214e9df_0_23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98" name="Google Shape;98;g38af214e9df_0_23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99" name="Google Shape;99;g38af214e9df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7707" y="4073885"/>
            <a:ext cx="2215700" cy="221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g38af214e9df_0_23"/>
          <p:cNvPicPr preferRelativeResize="0"/>
          <p:nvPr/>
        </p:nvPicPr>
        <p:blipFill rotWithShape="1">
          <a:blip r:embed="rId4">
            <a:alphaModFix/>
          </a:blip>
          <a:srcRect l="9992" t="27730" r="48389"/>
          <a:stretch/>
        </p:blipFill>
        <p:spPr>
          <a:xfrm>
            <a:off x="2272808" y="4052520"/>
            <a:ext cx="2427492" cy="221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g38af214e9df_0_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8500" y="4180708"/>
            <a:ext cx="3483248" cy="195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38af214e9df_0_23"/>
          <p:cNvSpPr txBox="1"/>
          <p:nvPr/>
        </p:nvSpPr>
        <p:spPr>
          <a:xfrm>
            <a:off x="2272800" y="6289125"/>
            <a:ext cx="108918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400" b="1">
                <a:solidFill>
                  <a:schemeClr val="dk1"/>
                </a:solidFill>
              </a:rPr>
              <a:t>Free3D</a:t>
            </a:r>
            <a:r>
              <a:rPr lang="en-US" sz="400">
                <a:solidFill>
                  <a:schemeClr val="dk1"/>
                </a:solidFill>
              </a:rPr>
              <a:t>. (n.d.). </a:t>
            </a:r>
            <a:r>
              <a:rPr lang="en-US" sz="400" i="1">
                <a:solidFill>
                  <a:schemeClr val="dk1"/>
                </a:solidFill>
              </a:rPr>
              <a:t>Diamond 3D model</a:t>
            </a:r>
            <a:r>
              <a:rPr lang="en-US" sz="400">
                <a:solidFill>
                  <a:schemeClr val="dk1"/>
                </a:solidFill>
              </a:rPr>
              <a:t> [3D model]. Free3D.</a:t>
            </a:r>
            <a:r>
              <a:rPr lang="en-US" sz="400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400" u="sng">
                <a:solidFill>
                  <a:schemeClr val="hlink"/>
                </a:solidFill>
                <a:hlinkClick r:id="rId6"/>
              </a:rPr>
              <a:t>https://free3d.com/3d-model/diamond-3d-2855.html</a:t>
            </a:r>
            <a:endParaRPr sz="400" u="sng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400" b="1">
                <a:solidFill>
                  <a:schemeClr val="dk1"/>
                </a:solidFill>
              </a:rPr>
              <a:t>SLTL Group</a:t>
            </a:r>
            <a:r>
              <a:rPr lang="en-US" sz="400">
                <a:solidFill>
                  <a:schemeClr val="dk1"/>
                </a:solidFill>
              </a:rPr>
              <a:t>. (n.d.). </a:t>
            </a:r>
            <a:r>
              <a:rPr lang="en-US" sz="400" i="1">
                <a:solidFill>
                  <a:schemeClr val="dk1"/>
                </a:solidFill>
              </a:rPr>
              <a:t>What is diamond processing?</a:t>
            </a:r>
            <a:r>
              <a:rPr lang="en-US" sz="400">
                <a:solidFill>
                  <a:schemeClr val="dk1"/>
                </a:solidFill>
              </a:rPr>
              <a:t> SLTL.</a:t>
            </a:r>
            <a:r>
              <a:rPr lang="en-US" sz="400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400" u="sng">
                <a:solidFill>
                  <a:schemeClr val="hlink"/>
                </a:solidFill>
                <a:hlinkClick r:id="rId7"/>
              </a:rPr>
              <a:t>https://www.sltl.com/what-is-diamond-processing/?srsltid=AfmBOorHbz9801OMMlAYemqO4Mb-vViZGohuBv6PwcDWCEYIt_GIQ8pi</a:t>
            </a:r>
            <a:endParaRPr sz="400" i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8be7a36ec2_0_4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endParaRPr/>
          </a:p>
        </p:txBody>
      </p:sp>
      <p:sp>
        <p:nvSpPr>
          <p:cNvPr id="108" name="Google Shape;108;g38be7a36ec2_0_4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/>
          </a:p>
        </p:txBody>
      </p:sp>
      <p:sp>
        <p:nvSpPr>
          <p:cNvPr id="109" name="Google Shape;109;g38be7a36ec2_0_4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10" name="Google Shape;110;g38be7a36ec2_0_4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111" name="Google Shape;111;g38be7a36ec2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7500" y="1023925"/>
            <a:ext cx="2432349" cy="4440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g38be7a36ec2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6025" y="1023925"/>
            <a:ext cx="2672125" cy="43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g38be7a36ec2_0_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74324" y="1001675"/>
            <a:ext cx="2613382" cy="444024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38be7a36ec2_0_4"/>
          <p:cNvSpPr txBox="1"/>
          <p:nvPr/>
        </p:nvSpPr>
        <p:spPr>
          <a:xfrm>
            <a:off x="1944150" y="5598350"/>
            <a:ext cx="113538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400" b="1">
                <a:solidFill>
                  <a:schemeClr val="dk1"/>
                </a:solidFill>
              </a:rPr>
              <a:t>DesertCart</a:t>
            </a:r>
            <a:r>
              <a:rPr lang="en-US" sz="400">
                <a:solidFill>
                  <a:schemeClr val="dk1"/>
                </a:solidFill>
              </a:rPr>
              <a:t>. (n.d.). </a:t>
            </a:r>
            <a:r>
              <a:rPr lang="en-US" sz="400" i="1">
                <a:solidFill>
                  <a:schemeClr val="dk1"/>
                </a:solidFill>
              </a:rPr>
              <a:t>Shining 3D Einstar handheld 3D scanner with detail-oriented enhancement</a:t>
            </a:r>
            <a:r>
              <a:rPr lang="en-US" sz="400">
                <a:solidFill>
                  <a:schemeClr val="dk1"/>
                </a:solidFill>
              </a:rPr>
              <a:t> [Product]. DesertCart.</a:t>
            </a:r>
            <a:r>
              <a:rPr lang="en-US" sz="400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400" u="sng">
                <a:solidFill>
                  <a:schemeClr val="hlink"/>
                </a:solidFill>
                <a:hlinkClick r:id="rId6"/>
              </a:rPr>
              <a:t>https://www.desertcart.in/products/490281036-shining-3d-einstar-handheld-3d-scanner-with-detail-oriented-enhancement</a:t>
            </a:r>
            <a:br>
              <a:rPr lang="en-US" sz="400" u="sng">
                <a:solidFill>
                  <a:schemeClr val="hlink"/>
                </a:solidFill>
                <a:hlinkClick r:id="rId6"/>
              </a:rPr>
            </a:br>
            <a:endParaRPr sz="400" u="sng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400" b="1">
                <a:solidFill>
                  <a:schemeClr val="dk1"/>
                </a:solidFill>
              </a:rPr>
              <a:t>Tanotis</a:t>
            </a:r>
            <a:r>
              <a:rPr lang="en-US" sz="400">
                <a:solidFill>
                  <a:schemeClr val="dk1"/>
                </a:solidFill>
              </a:rPr>
              <a:t>. (n.d.). </a:t>
            </a:r>
            <a:r>
              <a:rPr lang="en-US" sz="400" i="1">
                <a:solidFill>
                  <a:schemeClr val="dk1"/>
                </a:solidFill>
              </a:rPr>
              <a:t>Afinia Einscan SP v2 3D scanner with turntable</a:t>
            </a:r>
            <a:r>
              <a:rPr lang="en-US" sz="400">
                <a:solidFill>
                  <a:schemeClr val="dk1"/>
                </a:solidFill>
              </a:rPr>
              <a:t> [Product]. Tanotis.</a:t>
            </a:r>
            <a:r>
              <a:rPr lang="en-US" sz="400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400" u="sng">
                <a:solidFill>
                  <a:schemeClr val="hlink"/>
                </a:solidFill>
                <a:hlinkClick r:id="rId7"/>
              </a:rPr>
              <a:t>https://www.tanotis.com/products/afinia-einscan-sp-v2-3d-scanner-with-turntable?srsltid=AfmBOorEgV0iKuS6XC0BaTnXuSLetztvha3OFbSigEQrjNZjTNgCuAWbgDA</a:t>
            </a:r>
            <a:br>
              <a:rPr lang="en-US" sz="400" u="sng">
                <a:solidFill>
                  <a:schemeClr val="hlink"/>
                </a:solidFill>
                <a:hlinkClick r:id="rId7"/>
              </a:rPr>
            </a:br>
            <a:endParaRPr sz="400" u="sng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400" b="1">
                <a:solidFill>
                  <a:schemeClr val="dk1"/>
                </a:solidFill>
              </a:rPr>
              <a:t>IndustryBuying</a:t>
            </a:r>
            <a:r>
              <a:rPr lang="en-US" sz="400">
                <a:solidFill>
                  <a:schemeClr val="dk1"/>
                </a:solidFill>
              </a:rPr>
              <a:t>. (n.d.). </a:t>
            </a:r>
            <a:r>
              <a:rPr lang="en-US" sz="400" i="1">
                <a:solidFill>
                  <a:schemeClr val="dk1"/>
                </a:solidFill>
              </a:rPr>
              <a:t>Insize 3D printers</a:t>
            </a:r>
            <a:r>
              <a:rPr lang="en-US" sz="400">
                <a:solidFill>
                  <a:schemeClr val="dk1"/>
                </a:solidFill>
              </a:rPr>
              <a:t> [Product]. IndustryBuying.</a:t>
            </a:r>
            <a:r>
              <a:rPr lang="en-US" sz="400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400" u="sng">
                <a:solidFill>
                  <a:schemeClr val="hlink"/>
                </a:solidFill>
                <a:hlinkClick r:id="rId8"/>
              </a:rPr>
              <a:t>https://www.industrybuying.com/3d-printers-insize-IND.3DP.632953547</a:t>
            </a:r>
            <a:endParaRPr sz="400" u="sng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400" i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85dc8e3e02_0_14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Literature Review</a:t>
            </a:r>
            <a:endParaRPr/>
          </a:p>
        </p:txBody>
      </p:sp>
      <p:sp>
        <p:nvSpPr>
          <p:cNvPr id="120" name="Google Shape;120;g385dc8e3e02_0_14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elvetica Neue Light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Previous works explored </a:t>
            </a: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multi-view 3D reconstruction</a:t>
            </a: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 using image silhouettes.</a:t>
            </a:r>
            <a:b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2286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ITM Conferences (2024) – Focused on voxel carving from silhouette images.</a:t>
            </a:r>
            <a:b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2286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Our approach adapts these principles to </a:t>
            </a: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diamond images</a:t>
            </a: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 for accurate 3D shape recovery.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2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</p:txBody>
      </p:sp>
      <p:sp>
        <p:nvSpPr>
          <p:cNvPr id="121" name="Google Shape;121;g385dc8e3e02_0_14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22" name="Google Shape;122;g385dc8e3e02_0_14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123" name="Google Shape;123;g385dc8e3e02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1899" y="3429000"/>
            <a:ext cx="4289501" cy="299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85dc8e3e02_0_7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Dataset</a:t>
            </a:r>
            <a:endParaRPr/>
          </a:p>
        </p:txBody>
      </p:sp>
      <p:sp>
        <p:nvSpPr>
          <p:cNvPr id="129" name="Google Shape;129;g385dc8e3e02_0_7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200 images of a single diamond stone</a:t>
            </a:r>
            <a:b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Captured at </a:t>
            </a: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1.8° rotation difference</a:t>
            </a: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 per image</a:t>
            </a:r>
            <a:b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Format: </a:t>
            </a:r>
            <a: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  <a:t>BMP</a:t>
            </a:r>
            <a:br>
              <a:rPr lang="en-US" sz="2200" b="1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Each image includes the diamond on a uniform background</a:t>
            </a:r>
            <a:b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>
                <a:latin typeface="Helvetica Neue"/>
                <a:ea typeface="Helvetica Neue"/>
                <a:cs typeface="Helvetica Neue"/>
                <a:sym typeface="Helvetica Neue"/>
              </a:rPr>
              <a:t>Used for multi-angle projection and voxel carving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91440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2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 sz="2200"/>
          </a:p>
        </p:txBody>
      </p:sp>
      <p:sp>
        <p:nvSpPr>
          <p:cNvPr id="130" name="Google Shape;130;g385dc8e3e02_0_7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31" name="Google Shape;131;g385dc8e3e02_0_7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2" name="2025-10-12 15-02-04">
            <a:hlinkClick r:id="" action="ppaction://media"/>
            <a:extLst>
              <a:ext uri="{FF2B5EF4-FFF2-40B4-BE49-F238E27FC236}">
                <a16:creationId xmlns:a16="http://schemas.microsoft.com/office/drawing/2014/main" id="{ED482998-C077-9FBC-8CA8-7515FE4512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98127" y="361075"/>
            <a:ext cx="4928104" cy="30800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85dc8e3e02_0_0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Methodology</a:t>
            </a:r>
            <a:endParaRPr/>
          </a:p>
        </p:txBody>
      </p:sp>
      <p:sp>
        <p:nvSpPr>
          <p:cNvPr id="137" name="Google Shape;137;g385dc8e3e02_0_0"/>
          <p:cNvSpPr txBox="1">
            <a:spLocks noGrp="1"/>
          </p:cNvSpPr>
          <p:nvPr>
            <p:ph type="body" idx="1"/>
          </p:nvPr>
        </p:nvSpPr>
        <p:spPr>
          <a:xfrm>
            <a:off x="594301" y="1326300"/>
            <a:ext cx="49434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968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50"/>
              <a:buFont typeface="Helvetica Neue"/>
              <a:buAutoNum type="arabicPeriod"/>
            </a:pPr>
            <a:r>
              <a:rPr lang="en-US" sz="2650" b="1">
                <a:latin typeface="Helvetica Neue"/>
                <a:ea typeface="Helvetica Neue"/>
                <a:cs typeface="Helvetica Neue"/>
                <a:sym typeface="Helvetica Neue"/>
              </a:rPr>
              <a:t>ROI SELECTION</a:t>
            </a:r>
            <a:endParaRPr sz="265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/>
          </a:p>
          <a:p>
            <a:pPr marL="1524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endParaRPr/>
          </a:p>
        </p:txBody>
      </p:sp>
      <p:sp>
        <p:nvSpPr>
          <p:cNvPr id="138" name="Google Shape;138;g385dc8e3e02_0_0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39" name="Google Shape;139;g385dc8e3e02_0_0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140" name="Google Shape;140;g385dc8e3e02_0_0"/>
          <p:cNvPicPr preferRelativeResize="0"/>
          <p:nvPr/>
        </p:nvPicPr>
        <p:blipFill rotWithShape="1">
          <a:blip r:embed="rId3">
            <a:alphaModFix/>
          </a:blip>
          <a:srcRect l="5948" t="3803" r="1690" b="2747"/>
          <a:stretch/>
        </p:blipFill>
        <p:spPr>
          <a:xfrm>
            <a:off x="594300" y="1994700"/>
            <a:ext cx="4694150" cy="36066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385dc8e3e02_0_0"/>
          <p:cNvSpPr txBox="1">
            <a:spLocks noGrp="1"/>
          </p:cNvSpPr>
          <p:nvPr>
            <p:ph type="body" idx="1"/>
          </p:nvPr>
        </p:nvSpPr>
        <p:spPr>
          <a:xfrm>
            <a:off x="5715000" y="1326300"/>
            <a:ext cx="6152400" cy="51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2" b="1">
                <a:latin typeface="Helvetica Neue"/>
                <a:ea typeface="Helvetica Neue"/>
                <a:cs typeface="Helvetica Neue"/>
                <a:sym typeface="Helvetica Neue"/>
              </a:rPr>
              <a:t>2.  CREATING CLEAN SILHOUETTE</a:t>
            </a:r>
            <a:endParaRPr sz="3152"/>
          </a:p>
          <a:p>
            <a:pPr marL="9144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300"/>
          </a:p>
          <a:p>
            <a:pPr marL="1028700" lvl="0" indent="-383977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Helvetica Neue"/>
              <a:buAutoNum type="alphaUcPeriod"/>
            </a:pPr>
            <a:r>
              <a:rPr lang="en-US" sz="2878" b="1">
                <a:latin typeface="Helvetica Neue"/>
                <a:ea typeface="Helvetica Neue"/>
                <a:cs typeface="Helvetica Neue"/>
                <a:sym typeface="Helvetica Neue"/>
              </a:rPr>
              <a:t>Binarization</a:t>
            </a:r>
            <a:endParaRPr sz="2878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300"/>
              <a:t>      </a:t>
            </a:r>
            <a:endParaRPr sz="2300"/>
          </a:p>
          <a:p>
            <a:pPr marL="9144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27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028700" lvl="0" indent="-37973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Helvetica Neue"/>
              <a:buAutoNum type="alphaUcPeriod"/>
            </a:pPr>
            <a:r>
              <a:rPr lang="en-US" sz="2800" b="1">
                <a:latin typeface="Helvetica Neue"/>
                <a:ea typeface="Helvetica Neue"/>
                <a:cs typeface="Helvetica Neue"/>
                <a:sym typeface="Helvetica Neue"/>
              </a:rPr>
              <a:t>Gap Filling</a:t>
            </a:r>
            <a:endParaRPr sz="28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635"/>
              <a:t>       Fill internal gaps for smooth shape.</a:t>
            </a:r>
            <a:endParaRPr sz="2635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 Light"/>
              <a:buNone/>
            </a:pPr>
            <a:endParaRPr/>
          </a:p>
        </p:txBody>
      </p:sp>
      <p:sp>
        <p:nvSpPr>
          <p:cNvPr id="142" name="Google Shape;142;g385dc8e3e02_0_0"/>
          <p:cNvSpPr txBox="1">
            <a:spLocks noGrp="1"/>
          </p:cNvSpPr>
          <p:nvPr>
            <p:ph type="title"/>
          </p:nvPr>
        </p:nvSpPr>
        <p:spPr>
          <a:xfrm>
            <a:off x="460825" y="5677500"/>
            <a:ext cx="496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 sz="2000"/>
              <a:t>Selection of diamond area</a:t>
            </a:r>
            <a:endParaRPr sz="2000"/>
          </a:p>
        </p:txBody>
      </p:sp>
      <p:pic>
        <p:nvPicPr>
          <p:cNvPr id="143" name="Google Shape;143;g385dc8e3e02_0_0" title="equation (1).png"/>
          <p:cNvPicPr preferRelativeResize="0"/>
          <p:nvPr/>
        </p:nvPicPr>
        <p:blipFill rotWithShape="1">
          <a:blip r:embed="rId4">
            <a:alphaModFix/>
          </a:blip>
          <a:srcRect l="-1995" t="-11020" r="-1911" b="-10619"/>
          <a:stretch/>
        </p:blipFill>
        <p:spPr>
          <a:xfrm>
            <a:off x="6374900" y="2928100"/>
            <a:ext cx="5154700" cy="14524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85f163e5ac_0_0"/>
          <p:cNvSpPr txBox="1">
            <a:spLocks noGrp="1"/>
          </p:cNvSpPr>
          <p:nvPr>
            <p:ph type="title"/>
          </p:nvPr>
        </p:nvSpPr>
        <p:spPr>
          <a:xfrm>
            <a:off x="594303" y="26670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Methodology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385f163e5ac_0_0"/>
          <p:cNvSpPr txBox="1">
            <a:spLocks noGrp="1"/>
          </p:cNvSpPr>
          <p:nvPr>
            <p:ph type="body" idx="1"/>
          </p:nvPr>
        </p:nvSpPr>
        <p:spPr>
          <a:xfrm>
            <a:off x="582427" y="1768950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3000" b="1">
                <a:latin typeface="Helvetica Neue"/>
                <a:ea typeface="Helvetica Neue"/>
                <a:cs typeface="Helvetica Neue"/>
                <a:sym typeface="Helvetica Neue"/>
              </a:rPr>
              <a:t>3.  Voxel Grid Creation</a:t>
            </a:r>
            <a:endParaRPr sz="30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30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3100"/>
              <a:t>Voxel (volume element) - 3D</a:t>
            </a:r>
            <a:endParaRPr sz="31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3100"/>
              <a:t>equivalent of a pixel</a:t>
            </a:r>
            <a:endParaRPr sz="31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31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3100"/>
              <a:t>Normalized 3D space for</a:t>
            </a:r>
            <a:endParaRPr sz="31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3100"/>
              <a:t>analyzing 3D objects</a:t>
            </a:r>
            <a:endParaRPr sz="31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385f163e5ac_0_0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/>
              <a:t>|</a:t>
            </a:r>
            <a:r>
              <a:rPr lang="en-US" b="0"/>
              <a:t>  </a:t>
            </a:r>
            <a:fld id="{00000000-1234-1234-1234-123412341234}" type="slidenum">
              <a:rPr lang="en-US" b="0"/>
              <a:t>7</a:t>
            </a:fld>
            <a:endParaRPr b="0"/>
          </a:p>
        </p:txBody>
      </p:sp>
      <p:sp>
        <p:nvSpPr>
          <p:cNvPr id="152" name="Google Shape;152;g385f163e5ac_0_0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153" name="Google Shape;153;g385f163e5ac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8247" y="399947"/>
            <a:ext cx="5051726" cy="521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385f163e5ac_0_0"/>
          <p:cNvSpPr txBox="1">
            <a:spLocks noGrp="1"/>
          </p:cNvSpPr>
          <p:nvPr>
            <p:ph type="title"/>
          </p:nvPr>
        </p:nvSpPr>
        <p:spPr>
          <a:xfrm>
            <a:off x="6423563" y="5686838"/>
            <a:ext cx="496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 sz="2000"/>
              <a:t>Regular 3D voxel grid [1]</a:t>
            </a:r>
            <a:endParaRPr sz="2000"/>
          </a:p>
        </p:txBody>
      </p:sp>
      <p:sp>
        <p:nvSpPr>
          <p:cNvPr id="155" name="Google Shape;155;g385f163e5ac_0_0"/>
          <p:cNvSpPr txBox="1"/>
          <p:nvPr/>
        </p:nvSpPr>
        <p:spPr>
          <a:xfrm>
            <a:off x="1681500" y="6101675"/>
            <a:ext cx="8341200" cy="7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100" i="1">
                <a:solidFill>
                  <a:schemeClr val="dk1"/>
                </a:solidFill>
              </a:rPr>
              <a:t>[1] Regular 3D voxel grid—unoccupied.</a:t>
            </a:r>
            <a:r>
              <a:rPr lang="en-US" sz="1100">
                <a:solidFill>
                  <a:schemeClr val="dk1"/>
                </a:solidFill>
              </a:rPr>
              <a:t> https://www.researchgate.net/publication/324389722/figure/fig3/AS:11431281391286952@1745321870314/Regular-3D-voxel-grid-unoccupied.tif 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85dc8e3e02_0_21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161" name="Google Shape;161;g385dc8e3e02_0_21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62" name="Google Shape;162;g385dc8e3e02_0_21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  <p:pic>
        <p:nvPicPr>
          <p:cNvPr id="163" name="Google Shape;163;g385dc8e3e02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300" y="1385725"/>
            <a:ext cx="4939050" cy="388016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385dc8e3e02_0_21"/>
          <p:cNvSpPr txBox="1">
            <a:spLocks noGrp="1"/>
          </p:cNvSpPr>
          <p:nvPr>
            <p:ph type="title"/>
          </p:nvPr>
        </p:nvSpPr>
        <p:spPr>
          <a:xfrm>
            <a:off x="838200" y="5376000"/>
            <a:ext cx="496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 sz="2000"/>
              <a:t>Generated Silhouette</a:t>
            </a:r>
            <a:endParaRPr sz="2000"/>
          </a:p>
        </p:txBody>
      </p:sp>
      <p:pic>
        <p:nvPicPr>
          <p:cNvPr id="165" name="Google Shape;165;g385dc8e3e02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9775" y="1309525"/>
            <a:ext cx="4698569" cy="39902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6" name="Google Shape;166;g385dc8e3e02_0_21"/>
          <p:cNvSpPr txBox="1">
            <a:spLocks noGrp="1"/>
          </p:cNvSpPr>
          <p:nvPr>
            <p:ph type="title"/>
          </p:nvPr>
        </p:nvSpPr>
        <p:spPr>
          <a:xfrm>
            <a:off x="6538500" y="5376000"/>
            <a:ext cx="496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 sz="2000"/>
              <a:t>Voxel Grid</a:t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85dc8e3e02_0_28"/>
          <p:cNvSpPr txBox="1">
            <a:spLocks noGrp="1"/>
          </p:cNvSpPr>
          <p:nvPr>
            <p:ph type="title"/>
          </p:nvPr>
        </p:nvSpPr>
        <p:spPr>
          <a:xfrm>
            <a:off x="594303" y="-3017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72" name="Google Shape;172;g385dc8e3e02_0_28"/>
          <p:cNvSpPr txBox="1">
            <a:spLocks noGrp="1"/>
          </p:cNvSpPr>
          <p:nvPr>
            <p:ph type="body" idx="1"/>
          </p:nvPr>
        </p:nvSpPr>
        <p:spPr>
          <a:xfrm>
            <a:off x="594302" y="13263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352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20"/>
              <a:buFont typeface="Helvetica Neue Light"/>
              <a:buChar char="•"/>
            </a:pPr>
            <a:r>
              <a:rPr lang="en-US" sz="2320" b="1">
                <a:latin typeface="Helvetica Neue"/>
                <a:ea typeface="Helvetica Neue"/>
                <a:cs typeface="Helvetica Neue"/>
                <a:sym typeface="Helvetica Neue"/>
              </a:rPr>
              <a:t>Successful Proof of concept:</a:t>
            </a:r>
            <a:r>
              <a:rPr lang="en-US" sz="2320"/>
              <a:t> Generation of 2-D silhouette images.</a:t>
            </a:r>
            <a:endParaRPr sz="2320"/>
          </a:p>
          <a:p>
            <a:pPr marL="228600" lvl="0" indent="-22352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20"/>
              <a:buFont typeface="Helvetica Neue Light"/>
              <a:buChar char="•"/>
            </a:pPr>
            <a:r>
              <a:rPr lang="en-US" sz="2320" b="1">
                <a:latin typeface="Helvetica Neue"/>
                <a:ea typeface="Helvetica Neue"/>
                <a:cs typeface="Helvetica Neue"/>
                <a:sym typeface="Helvetica Neue"/>
              </a:rPr>
              <a:t>Cost effective alternative: </a:t>
            </a:r>
            <a:r>
              <a:rPr lang="en-US" sz="2320"/>
              <a:t>Cost effective instead of expensive commercial scanners &amp; other devices.</a:t>
            </a:r>
            <a:endParaRPr sz="2320"/>
          </a:p>
          <a:p>
            <a:pPr marL="228600" lvl="0" indent="-22352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2320"/>
              <a:buChar char="•"/>
            </a:pPr>
            <a:r>
              <a:rPr lang="en-US" sz="2320" b="1">
                <a:latin typeface="Helvetica Neue"/>
                <a:ea typeface="Helvetica Neue"/>
                <a:cs typeface="Helvetica Neue"/>
                <a:sym typeface="Helvetica Neue"/>
              </a:rPr>
              <a:t>Setting up of Voxel Grid</a:t>
            </a:r>
            <a:r>
              <a:rPr lang="en-US" sz="2320"/>
              <a:t>: Normalized 3D voxel grid prepared for analysis and subsequent carving to approximate the visual hull.</a:t>
            </a:r>
            <a:endParaRPr sz="2320"/>
          </a:p>
          <a:p>
            <a:pPr marL="914400" lvl="0" indent="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018"/>
              <a:buNone/>
            </a:pPr>
            <a:endParaRPr sz="2320"/>
          </a:p>
          <a:p>
            <a:pPr marL="228600" lvl="0" indent="-762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Helvetica Neue Light"/>
              <a:buNone/>
            </a:pPr>
            <a:endParaRPr sz="2320"/>
          </a:p>
          <a:p>
            <a:pPr marL="228600" lvl="0" indent="-762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Helvetica Neue Light"/>
              <a:buNone/>
            </a:pPr>
            <a:endParaRPr sz="2320"/>
          </a:p>
        </p:txBody>
      </p:sp>
      <p:sp>
        <p:nvSpPr>
          <p:cNvPr id="173" name="Google Shape;173;g385dc8e3e02_0_28"/>
          <p:cNvSpPr txBox="1">
            <a:spLocks noGrp="1"/>
          </p:cNvSpPr>
          <p:nvPr>
            <p:ph type="sldNum" idx="12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74" name="Google Shape;174;g385dc8e3e02_0_28"/>
          <p:cNvSpPr txBox="1">
            <a:spLocks noGrp="1"/>
          </p:cNvSpPr>
          <p:nvPr>
            <p:ph type="dt" idx="10"/>
          </p:nvPr>
        </p:nvSpPr>
        <p:spPr>
          <a:xfrm>
            <a:off x="7924800" y="6284674"/>
            <a:ext cx="28779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13/10/25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hmedabad University ">
      <a:dk1>
        <a:srgbClr val="000000"/>
      </a:dk1>
      <a:lt1>
        <a:srgbClr val="FFFFFF"/>
      </a:lt1>
      <a:dk2>
        <a:srgbClr val="7D1916"/>
      </a:dk2>
      <a:lt2>
        <a:srgbClr val="F2F1EE"/>
      </a:lt2>
      <a:accent1>
        <a:srgbClr val="894C00"/>
      </a:accent1>
      <a:accent2>
        <a:srgbClr val="7F4700"/>
      </a:accent2>
      <a:accent3>
        <a:srgbClr val="A5A5A5"/>
      </a:accent3>
      <a:accent4>
        <a:srgbClr val="BC933E"/>
      </a:accent4>
      <a:accent5>
        <a:srgbClr val="000000"/>
      </a:accent5>
      <a:accent6>
        <a:srgbClr val="FEFFFF"/>
      </a:accent6>
      <a:hlink>
        <a:srgbClr val="000000"/>
      </a:hlink>
      <a:folHlink>
        <a:srgbClr val="FE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641</Words>
  <Application>Microsoft Office PowerPoint</Application>
  <PresentationFormat>Widescreen</PresentationFormat>
  <Paragraphs>101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Helvetica Neue Light</vt:lpstr>
      <vt:lpstr>Helvetica Neue</vt:lpstr>
      <vt:lpstr>Arial</vt:lpstr>
      <vt:lpstr>Calibri</vt:lpstr>
      <vt:lpstr>Office Theme</vt:lpstr>
      <vt:lpstr>Multi-View 2D Image-Based 3D Modeling of Objects</vt:lpstr>
      <vt:lpstr>Introduction</vt:lpstr>
      <vt:lpstr>PowerPoint Presentation</vt:lpstr>
      <vt:lpstr>Literature Review</vt:lpstr>
      <vt:lpstr>Dataset</vt:lpstr>
      <vt:lpstr>Methodology</vt:lpstr>
      <vt:lpstr>Methodology </vt:lpstr>
      <vt:lpstr>Results</vt:lpstr>
      <vt:lpstr>Conclusion</vt:lpstr>
      <vt:lpstr>Next Set of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Jugal Vaghmashi</cp:lastModifiedBy>
  <cp:revision>1</cp:revision>
  <dcterms:modified xsi:type="dcterms:W3CDTF">2025-10-12T14:45:56Z</dcterms:modified>
</cp:coreProperties>
</file>